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5" r:id="rId2"/>
    <p:sldId id="304" r:id="rId3"/>
    <p:sldId id="281" r:id="rId4"/>
    <p:sldId id="298" r:id="rId5"/>
    <p:sldId id="261" r:id="rId6"/>
    <p:sldId id="305" r:id="rId7"/>
    <p:sldId id="325" r:id="rId8"/>
    <p:sldId id="323" r:id="rId9"/>
    <p:sldId id="306" r:id="rId10"/>
    <p:sldId id="307" r:id="rId11"/>
    <p:sldId id="311" r:id="rId12"/>
    <p:sldId id="308" r:id="rId13"/>
    <p:sldId id="309" r:id="rId14"/>
    <p:sldId id="310" r:id="rId15"/>
    <p:sldId id="322" r:id="rId16"/>
    <p:sldId id="312" r:id="rId17"/>
    <p:sldId id="326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287" r:id="rId27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00" autoAdjust="0"/>
  </p:normalViewPr>
  <p:slideViewPr>
    <p:cSldViewPr snapToGrid="0" snapToObjects="1">
      <p:cViewPr varScale="1">
        <p:scale>
          <a:sx n="62" d="100"/>
          <a:sy n="62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1D71A86-DD22-4950-AF9F-FC1456876D1B}" type="datetimeFigureOut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10FD960-6676-42FF-8734-F639A1044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4D53C57-09DA-45E4-AA3F-5A7EE28BE2EF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21C9483-BE22-4874-ADFD-75BCE218D3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2EA82-3EB4-4AE5-9430-B5BE94C002F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kern="0" dirty="0" smtClean="0"/>
              <a:t>Medical Assistant called to jury duty 2 weeks prior to go-live; Insurance and Billing person unavailable during implementation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E2D25C-372D-43E4-8ED7-67A0F333C34B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19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1C2A34-56F0-42FC-8139-F3476D9030C2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20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79517E-4318-48BB-B0C4-950C412B453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3FA8AE-E7DD-4EFD-9C7B-D2FCDAF1B55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22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CA407F-7E4C-4793-BF61-CB5089AC7549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23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BFF256-F414-45BA-8377-6734074942A2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24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6AA164-389A-485C-8BC2-015FDEF8EBF6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25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978E3C-DED3-4D49-B8D0-E2944F49696E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9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3F8247-6D14-4D13-B23A-B50C93C50D8D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15AC34-4299-4998-83E9-0B3B4C106BCF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476291-8DED-4FF1-8695-1781A314B7A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12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BAFF94-48B3-4854-85E3-77A91E360DD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13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7C5611-E0EF-482C-87CD-C6A774215651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14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DE42E7-9C67-4C5A-BA89-707E55855BA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16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3B686A-295D-4C1C-89B2-C73AB61C96F9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18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3D531-424F-44E2-8966-BA96FBE070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A2798-9F02-416A-B8A6-370E1467C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DADF-3CE7-44F9-A86F-AF6D208B4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F18D-990C-4CCC-88E8-181E60C79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8AA9-19F0-44D1-AA86-132A7735F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494B-264A-4A74-A030-F9CBB4F5D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D2B0D-F926-4420-B230-8FE89EE15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30C0F-BD76-4016-96CB-C81FFF92A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52EB1-9043-4C5B-9EA1-9F063A78A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7304-8943-48A4-8292-5D5C49F11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D47FF-2D63-4EC2-BE36-D10A6662E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23A5-59A1-4B38-B9C2-A1970D91B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VITL ar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9600" y="12954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9DF2DFE-D083-42D3-BCC4-A084D8DB0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9" descr="VITL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5800" y="61341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3B548-1E9E-47DF-9247-C91A064E0C2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685800" y="35814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endParaRPr lang="en-US" sz="4000" kern="0" dirty="0">
              <a:solidFill>
                <a:schemeClr val="accent6"/>
              </a:solidFill>
              <a:latin typeface="Calibri" pitchFamily="34" charset="0"/>
              <a:ea typeface="ＭＳ Ｐゴシック" charset="-128"/>
              <a:cs typeface="+mj-cs"/>
            </a:endParaRPr>
          </a:p>
        </p:txBody>
      </p:sp>
      <p:sp>
        <p:nvSpPr>
          <p:cNvPr id="16387" name="Subtitle 5"/>
          <p:cNvSpPr txBox="1">
            <a:spLocks/>
          </p:cNvSpPr>
          <p:nvPr/>
        </p:nvSpPr>
        <p:spPr bwMode="auto">
          <a:xfrm>
            <a:off x="1430338" y="5437188"/>
            <a:ext cx="64008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Calibri" pitchFamily="34" charset="0"/>
                <a:cs typeface="Calibri" pitchFamily="34" charset="0"/>
              </a:rPr>
              <a:t>Carol Kulczyk, PMP</a:t>
            </a:r>
          </a:p>
          <a:p>
            <a:pPr algn="ctr"/>
            <a:r>
              <a:rPr lang="en-US" sz="2400">
                <a:latin typeface="Calibri" pitchFamily="34" charset="0"/>
                <a:cs typeface="Calibri" pitchFamily="34" charset="0"/>
              </a:rPr>
              <a:t>VITL Director of Program Implementation</a:t>
            </a:r>
          </a:p>
          <a:p>
            <a:pPr algn="ctr"/>
            <a:endParaRPr lang="en-US" sz="240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6" descr="VITL logo for jack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688" y="1073150"/>
            <a:ext cx="34623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6350" y="3332163"/>
            <a:ext cx="9144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3600" dirty="0">
                <a:solidFill>
                  <a:schemeClr val="accent2"/>
                </a:solidFill>
                <a:latin typeface="Arial Black" pitchFamily="34" charset="0"/>
                <a:ea typeface="ＭＳ Ｐゴシック" charset="-128"/>
                <a:cs typeface="+mj-cs"/>
              </a:rPr>
              <a:t>Just </a:t>
            </a:r>
            <a:r>
              <a:rPr lang="en-US" sz="3600" dirty="0">
                <a:solidFill>
                  <a:schemeClr val="accent2"/>
                </a:solidFill>
                <a:latin typeface="Arial Black" pitchFamily="34" charset="0"/>
                <a:ea typeface="ＭＳ Ｐゴシック" charset="-128"/>
                <a:cs typeface="+mj-cs"/>
              </a:rPr>
              <a:t>In Time Project Management:</a:t>
            </a:r>
          </a:p>
          <a:p>
            <a:pPr algn="ctr" defTabSz="914400">
              <a:defRPr/>
            </a:pPr>
            <a:r>
              <a:rPr lang="en-US" sz="3600" dirty="0">
                <a:solidFill>
                  <a:schemeClr val="accent2"/>
                </a:solidFill>
                <a:latin typeface="Arial Black" pitchFamily="34" charset="0"/>
                <a:ea typeface="ＭＳ Ｐゴシック" charset="-128"/>
                <a:cs typeface="+mj-cs"/>
              </a:rPr>
              <a:t>Electronic Health Record </a:t>
            </a:r>
            <a:endParaRPr lang="en-US" sz="3600" dirty="0">
              <a:solidFill>
                <a:schemeClr val="accent2"/>
              </a:solidFill>
              <a:latin typeface="Arial Black" pitchFamily="34" charset="0"/>
              <a:ea typeface="ＭＳ Ｐゴシック" charset="-128"/>
              <a:cs typeface="+mj-cs"/>
            </a:endParaRPr>
          </a:p>
          <a:p>
            <a:pPr algn="ctr" defTabSz="914400">
              <a:defRPr/>
            </a:pPr>
            <a:r>
              <a:rPr lang="en-US" sz="3600" dirty="0">
                <a:solidFill>
                  <a:schemeClr val="accent2"/>
                </a:solidFill>
                <a:latin typeface="Arial Black" pitchFamily="34" charset="0"/>
                <a:ea typeface="ＭＳ Ｐゴシック" charset="-128"/>
                <a:cs typeface="+mj-cs"/>
              </a:rPr>
              <a:t>in </a:t>
            </a:r>
            <a:r>
              <a:rPr lang="en-US" sz="3600" dirty="0">
                <a:solidFill>
                  <a:schemeClr val="accent2"/>
                </a:solidFill>
                <a:latin typeface="Arial Black" pitchFamily="34" charset="0"/>
                <a:ea typeface="ＭＳ Ｐゴシック" charset="-128"/>
                <a:cs typeface="+mj-cs"/>
              </a:rPr>
              <a:t>8 Weeks</a:t>
            </a:r>
          </a:p>
          <a:p>
            <a:pPr algn="ctr" defTabSz="914400">
              <a:defRPr/>
            </a:pPr>
            <a:endParaRPr lang="en-US" sz="3600" dirty="0">
              <a:solidFill>
                <a:schemeClr val="accent2"/>
              </a:solidFill>
              <a:latin typeface="Arial Black" pitchFamily="34" charset="0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6"/>
                </a:solidFill>
                <a:latin typeface="Arial Black" charset="0"/>
              </a:rPr>
              <a:t>With Less </a:t>
            </a: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Than </a:t>
            </a:r>
            <a:r>
              <a:rPr lang="en-US" sz="3600" dirty="0" smtClean="0">
                <a:solidFill>
                  <a:schemeClr val="accent6"/>
                </a:solidFill>
                <a:latin typeface="Arial Black" charset="0"/>
              </a:rPr>
              <a:t>Optimal </a:t>
            </a:r>
            <a:br>
              <a:rPr lang="en-US" sz="3600" dirty="0" smtClean="0">
                <a:solidFill>
                  <a:schemeClr val="accent6"/>
                </a:solidFill>
                <a:latin typeface="Arial Black" charset="0"/>
              </a:rPr>
            </a:br>
            <a:r>
              <a:rPr lang="en-US" sz="3600" dirty="0" smtClean="0">
                <a:solidFill>
                  <a:schemeClr val="accent6"/>
                </a:solidFill>
                <a:latin typeface="Arial Black" charset="0"/>
              </a:rPr>
              <a:t>Project Environment</a:t>
            </a:r>
            <a:endParaRPr lang="en-US" sz="3600" dirty="0">
              <a:solidFill>
                <a:schemeClr val="accent6"/>
              </a:solidFill>
              <a:latin typeface="Arial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88"/>
            <a:ext cx="8229600" cy="4525962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z="3200" smtClean="0">
                <a:latin typeface="Arial" charset="0"/>
                <a:ea typeface="ＭＳ Ｐゴシック" pitchFamily="34" charset="-128"/>
                <a:cs typeface="Arial" charset="0"/>
              </a:rPr>
              <a:t>Challenge:</a:t>
            </a:r>
          </a:p>
          <a:p>
            <a:pPr marL="800100" lvl="3" indent="-342900" eaLnBrk="1" hangingPunct="1"/>
            <a:r>
              <a:rPr lang="en-US" sz="2800" smtClean="0">
                <a:latin typeface="Arial" charset="0"/>
                <a:ea typeface="ＭＳ Ｐゴシック" pitchFamily="34" charset="-128"/>
                <a:cs typeface="Arial" charset="0"/>
              </a:rPr>
              <a:t>How to succeed when Project Management Institute (PMBOK) best practices and steps could not all be completed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3200" smtClean="0">
                <a:latin typeface="Arial" charset="0"/>
                <a:ea typeface="ＭＳ Ｐゴシック" pitchFamily="34" charset="-128"/>
                <a:cs typeface="Arial" charset="0"/>
              </a:rPr>
              <a:t>Approach:</a:t>
            </a:r>
          </a:p>
          <a:p>
            <a:pPr marL="800100" lvl="3" indent="-342900" eaLnBrk="1" hangingPunct="1"/>
            <a:r>
              <a:rPr lang="en-US" sz="2800" smtClean="0">
                <a:latin typeface="Arial" charset="0"/>
                <a:ea typeface="ＭＳ Ｐゴシック" pitchFamily="34" charset="-128"/>
                <a:cs typeface="Arial" charset="0"/>
              </a:rPr>
              <a:t>Complete the tasks that promised the maximum benefit to the long term success of the project, while applying a high standard of quality and applying a minimum of effort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AAF4E3E-B1DA-4918-988F-86A89BCEF86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Just In Time </a:t>
            </a:r>
            <a:r>
              <a:rPr lang="en-US" sz="3600" dirty="0" smtClean="0">
                <a:solidFill>
                  <a:schemeClr val="accent6"/>
                </a:solidFill>
                <a:latin typeface="Arial Black" charset="0"/>
              </a:rPr>
              <a:t/>
            </a:r>
            <a:br>
              <a:rPr lang="en-US" sz="3600" dirty="0" smtClean="0">
                <a:solidFill>
                  <a:schemeClr val="accent6"/>
                </a:solidFill>
                <a:latin typeface="Arial Black" charset="0"/>
              </a:rPr>
            </a:br>
            <a:r>
              <a:rPr lang="en-US" sz="3600" dirty="0" smtClean="0">
                <a:solidFill>
                  <a:schemeClr val="accent6"/>
                </a:solidFill>
                <a:latin typeface="Arial Black" charset="0"/>
              </a:rPr>
              <a:t>Project </a:t>
            </a: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Management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Methodology derived from project survival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3 Stages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Scope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Control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Manage (why is this last?)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16B01EE7-582E-4B04-9FA8-67B1A2EF5D21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Stage 1 - Scope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52400" y="1377950"/>
            <a:ext cx="8686800" cy="4525963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Scope definition 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Clearly defined deliverables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Scope creep is verboten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Budget refinement 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Make sure the budget parameters are clearly defined  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Costs for training and support should be backended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Staffing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Highly experienced and fully dedicated to the project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Learning curve needed to be vertical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0F3BE4DD-A27B-472E-BAAD-990D70085809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Stage 2 - Control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8229600" cy="4525963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Tasks and issues management 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 “One throat to choke” assignment of tasks, with clear deliverables and deadlines.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Critical path tracking 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Develop contingency plans at the outset, not when the catastrophe occurs.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Project risk management 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Focus on the risks and mitigate them.  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Don’t focus on project progress.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3234060C-2A79-4CBE-BE36-D035EBA9C7EA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6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Stage 3 - Manage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471613"/>
            <a:ext cx="8229600" cy="4525962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Project plan development 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Build project plan at level of minimal detail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Communication 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Expectation management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Due diligence 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Confirm product functionality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Quality and change management 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Insure coordinated changes and revisions as necessary</a:t>
            </a:r>
          </a:p>
          <a:p>
            <a:pPr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E8EC5455-2B94-4A80-8EF4-56A9EE5CCC2D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14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ckulczyk.VITL\AppData\Local\Microsoft\Windows\Temporary Internet Files\Content.Outlook\E39V5FFI\Newbury 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02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Timeline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104900"/>
            <a:ext cx="8415338" cy="5029200"/>
          </a:xfrm>
        </p:spPr>
      </p:pic>
      <p:sp>
        <p:nvSpPr>
          <p:cNvPr id="3891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13563" y="6338888"/>
            <a:ext cx="2133600" cy="365125"/>
          </a:xfrm>
          <a:noFill/>
        </p:spPr>
        <p:txBody>
          <a:bodyPr/>
          <a:lstStyle/>
          <a:p>
            <a:fld id="{7D58236B-895D-47A9-B717-B3A0671C0D0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16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830263" y="3068638"/>
            <a:ext cx="7772400" cy="949325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chemeClr val="accent2"/>
                </a:solidFill>
                <a:ea typeface="ＭＳ Ｐゴシック" pitchFamily="34" charset="-128"/>
              </a:rPr>
              <a:t>Mission </a:t>
            </a:r>
            <a:br>
              <a:rPr lang="en-US" sz="4400" smtClean="0">
                <a:solidFill>
                  <a:schemeClr val="accent2"/>
                </a:solidFill>
                <a:ea typeface="ＭＳ Ｐゴシック" pitchFamily="34" charset="-128"/>
              </a:rPr>
            </a:br>
            <a:r>
              <a:rPr lang="en-US" sz="4400" smtClean="0">
                <a:solidFill>
                  <a:schemeClr val="accent2"/>
                </a:solidFill>
                <a:ea typeface="ＭＳ Ｐゴシック" pitchFamily="34" charset="-128"/>
              </a:rPr>
              <a:t>Accomplished!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6"/>
                </a:solidFill>
                <a:latin typeface="Arial Black" charset="0"/>
              </a:rPr>
              <a:t>Project Lessons </a:t>
            </a: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Learned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706563"/>
            <a:ext cx="8229600" cy="4525962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Vendor selection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Due diligence required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Application configuration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OK to challenge vendor’s typical methodology</a:t>
            </a:r>
          </a:p>
          <a:p>
            <a:pPr lvl="2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E.g. Parallel clinical and collection tracks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Training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Effective remotely </a:t>
            </a:r>
            <a:r>
              <a:rPr lang="en-US" sz="260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 certain circumstances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Plan multiple “dress rehearsals”</a:t>
            </a:r>
          </a:p>
          <a:p>
            <a:pPr lvl="1" eaLnBrk="1" hangingPunct="1"/>
            <a:endParaRPr lang="en-US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endParaRPr lang="en-US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CEFA811A-FFBC-464C-B6F6-D283EC32154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18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788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Project Lessons </a:t>
            </a:r>
            <a:r>
              <a:rPr lang="en-US" sz="3600" dirty="0" smtClean="0">
                <a:solidFill>
                  <a:schemeClr val="accent6"/>
                </a:solidFill>
                <a:latin typeface="Arial Black" charset="0"/>
              </a:rPr>
              <a:t>Learned</a:t>
            </a:r>
            <a:br>
              <a:rPr lang="en-US" sz="3600" dirty="0" smtClean="0">
                <a:solidFill>
                  <a:schemeClr val="accent6"/>
                </a:solidFill>
                <a:latin typeface="Arial Black" charset="0"/>
              </a:rPr>
            </a:br>
            <a:r>
              <a:rPr lang="en-US" sz="2000" dirty="0" smtClean="0">
                <a:solidFill>
                  <a:schemeClr val="accent6"/>
                </a:solidFill>
                <a:latin typeface="Arial Black" charset="0"/>
              </a:rPr>
              <a:t>(continued</a:t>
            </a:r>
            <a:r>
              <a:rPr lang="en-US" sz="2000" dirty="0">
                <a:solidFill>
                  <a:schemeClr val="accent6"/>
                </a:solidFill>
                <a:latin typeface="Arial Black" charset="0"/>
              </a:rPr>
              <a:t>)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525963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Resource management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Expect need for pinch hitter(s)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Vendor management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Need expedient response from vendor (“hotline mentality”)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Issue resolution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Daily “stand up” meetings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A decisive project sponsor is critical</a:t>
            </a:r>
          </a:p>
          <a:p>
            <a:pPr lvl="1" eaLnBrk="1" hangingPunct="1"/>
            <a:endParaRPr lang="en-US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endParaRPr lang="en-US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628822CC-6A8D-4CDD-BE6B-4DC5F5EB2ED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19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30263" y="3068638"/>
            <a:ext cx="7772400" cy="949325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chemeClr val="accent2"/>
                </a:solidFill>
                <a:ea typeface="ＭＳ Ｐゴシック" pitchFamily="34" charset="-128"/>
              </a:rPr>
              <a:t>First, a Little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37465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Project Lessons </a:t>
            </a:r>
            <a:r>
              <a:rPr lang="en-US" sz="3600" dirty="0" smtClean="0">
                <a:solidFill>
                  <a:schemeClr val="accent6"/>
                </a:solidFill>
                <a:latin typeface="Arial Black" charset="0"/>
              </a:rPr>
              <a:t>Learned</a:t>
            </a:r>
            <a:br>
              <a:rPr lang="en-US" sz="3600" dirty="0" smtClean="0">
                <a:solidFill>
                  <a:schemeClr val="accent6"/>
                </a:solidFill>
                <a:latin typeface="Arial Black" charset="0"/>
              </a:rPr>
            </a:br>
            <a:r>
              <a:rPr lang="en-US" sz="2000" dirty="0" smtClean="0">
                <a:solidFill>
                  <a:schemeClr val="accent6"/>
                </a:solidFill>
                <a:latin typeface="Arial Black" charset="0"/>
              </a:rPr>
              <a:t>(continued</a:t>
            </a:r>
            <a:r>
              <a:rPr lang="en-US" sz="2000" dirty="0">
                <a:solidFill>
                  <a:schemeClr val="accent6"/>
                </a:solidFill>
                <a:latin typeface="Arial Black" charset="0"/>
              </a:rPr>
              <a:t>)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33400" y="2079625"/>
            <a:ext cx="8229600" cy="4525963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Project planning and execution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Be open minded to alternative approaches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Flexibility is key</a:t>
            </a:r>
          </a:p>
          <a:p>
            <a:pPr lvl="1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Brace yourself and enjoy the ride</a:t>
            </a:r>
          </a:p>
          <a:p>
            <a:pPr lvl="1" eaLnBrk="1" hangingPunct="1"/>
            <a:endParaRPr lang="en-US" sz="2600" smtClean="0">
              <a:ea typeface="ＭＳ Ｐゴシック" pitchFamily="34" charset="-128"/>
            </a:endParaRPr>
          </a:p>
          <a:p>
            <a:pPr eaLnBrk="1" hangingPunct="1"/>
            <a:endParaRPr lang="en-US" sz="26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endParaRPr lang="en-US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46083" name="Picture 2" descr="C:\Users\ckulczyk.VITL\AppData\Local\Microsoft\Windows\Temporary Internet Files\Content.IE5\OBETFVAG\MP90040245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352800"/>
            <a:ext cx="22606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3CCC5D50-BAD3-4037-889E-095D6CD110BB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20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What Works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Focusing on critical activity</a:t>
            </a:r>
          </a:p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Frequent communication</a:t>
            </a:r>
          </a:p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Decisive leadership</a:t>
            </a:r>
          </a:p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Scope control</a:t>
            </a:r>
          </a:p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Focus on goal, not on the plan</a:t>
            </a:r>
          </a:p>
          <a:p>
            <a:pPr marL="514350" indent="-514350"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4CAEDF7A-1D05-407A-9B58-C225C7229755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What Doesn’t Work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74063" cy="4525963"/>
          </a:xfrm>
        </p:spPr>
        <p:txBody>
          <a:bodyPr/>
          <a:lstStyle/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Rigid project plan</a:t>
            </a:r>
          </a:p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Scope creep</a:t>
            </a:r>
          </a:p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Diluted decision making</a:t>
            </a:r>
          </a:p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Applying all project management best practices and tools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CC850974-940C-4E2B-97D4-693B3BC1FDFB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Learning Objective - Lean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Scope the project</a:t>
            </a:r>
          </a:p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Control the project</a:t>
            </a:r>
          </a:p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Manage the project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05B1B34-B3B6-43DC-B01B-4665C27C03BF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Learning Objective - Critical </a:t>
            </a:r>
            <a:br>
              <a:rPr lang="en-US" sz="3600" dirty="0">
                <a:solidFill>
                  <a:schemeClr val="accent6"/>
                </a:solidFill>
                <a:latin typeface="Arial Black" charset="0"/>
              </a:rPr>
            </a:b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to Success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Only value add</a:t>
            </a:r>
          </a:p>
          <a:p>
            <a:pPr marL="914400" lvl="1" indent="-514350"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Add value when needed - remove non-value added</a:t>
            </a:r>
          </a:p>
          <a:p>
            <a:pPr marL="514350" indent="-514350"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Do what is necessary, not what is planned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BFA7707E-31C9-4DCD-BD6F-85C0936BA8A0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24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Learning Objective – Overcome Obstacles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068762"/>
          </a:xfrm>
        </p:spPr>
        <p:txBody>
          <a:bodyPr>
            <a:normAutofit/>
          </a:bodyPr>
          <a:lstStyle/>
          <a:p>
            <a:pPr marL="514350" indent="-514350" eaLnBrk="1" hangingPunct="1">
              <a:defRPr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Effective and expedient issue resolution</a:t>
            </a:r>
          </a:p>
          <a:p>
            <a:pPr marL="514350" indent="-514350" eaLnBrk="1" hangingPunct="1">
              <a:defRPr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Stakeholder and vendor buy in</a:t>
            </a:r>
          </a:p>
          <a:p>
            <a:pPr marL="514350" indent="-514350" eaLnBrk="1" hangingPunct="1">
              <a:defRPr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Rapid course correction</a:t>
            </a:r>
          </a:p>
          <a:p>
            <a:pPr marL="514350" indent="-514350" eaLnBrk="1" hangingPunct="1">
              <a:defRPr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Emotional support</a:t>
            </a:r>
          </a:p>
          <a:p>
            <a:pPr eaLnBrk="1" hangingPunct="1">
              <a:defRPr/>
            </a:pPr>
            <a:endParaRPr lang="en-US" sz="3500" dirty="0" smtClean="0"/>
          </a:p>
          <a:p>
            <a:pPr marL="514350" indent="-514350" eaLnBrk="1" hangingPunct="1">
              <a:buFontTx/>
              <a:buNone/>
              <a:defRPr/>
            </a:pPr>
            <a:endParaRPr lang="en-US" u="sng" dirty="0"/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6C8C8D29-1BA0-4E6E-B75A-1F95F13221E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6324" name="Picture 2" descr="C:\Users\ckulczyk.VITL\AppData\Local\Microsoft\Windows\Temporary Internet Files\Content.IE5\GF96ZJK8\MC90029526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6450" y="3057525"/>
            <a:ext cx="30162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16263"/>
            <a:ext cx="8077200" cy="82391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  <a:cs typeface="+mj-cs"/>
              </a:rPr>
              <a:t>Questions?</a:t>
            </a: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530225"/>
            <a:ext cx="7772400" cy="9493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About VITL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8000" y="1635125"/>
            <a:ext cx="8105775" cy="4614863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Established by the VT Hospital Ass’n in 2005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Now independent 501(c)(3)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Designated the statewide Health Information Exchange (HIE) in 2007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Supported by state HIT Fund since 2008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Supported pilot EHR deployments</a:t>
            </a:r>
          </a:p>
          <a:p>
            <a:pPr eaLnBrk="1" hangingPunct="1"/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Received Regional Extension Center (REC) federal grant from ONC in Feb 2010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09613" y="0"/>
            <a:ext cx="7772400" cy="9525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Who does VITL serve?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1519238"/>
            <a:ext cx="29432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043238" y="855663"/>
            <a:ext cx="61007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25000"/>
              </a:lnSpc>
              <a:spcAft>
                <a:spcPts val="600"/>
              </a:spcAft>
              <a:buSzPct val="125000"/>
              <a:buFont typeface="Arial" charset="0"/>
              <a:buChar char="•"/>
            </a:pPr>
            <a:r>
              <a:rPr lang="en-US" sz="2800"/>
              <a:t>REC providing services to 1100</a:t>
            </a:r>
            <a:r>
              <a:rPr lang="en-US" sz="2400"/>
              <a:t> </a:t>
            </a:r>
            <a:r>
              <a:rPr lang="en-US" sz="2800"/>
              <a:t>Primary Care Providers (PCPs) associated with:</a:t>
            </a:r>
            <a:endParaRPr lang="en-US" sz="2400" b="1"/>
          </a:p>
          <a:p>
            <a:pPr marL="971550" lvl="1" indent="-514350">
              <a:lnSpc>
                <a:spcPct val="125000"/>
              </a:lnSpc>
              <a:buFont typeface="Arial" charset="0"/>
              <a:buChar char="–"/>
            </a:pPr>
            <a:r>
              <a:rPr lang="en-US" sz="2400"/>
              <a:t>300+ Independent Practices</a:t>
            </a:r>
          </a:p>
          <a:p>
            <a:pPr marL="971550" lvl="1" indent="-514350">
              <a:lnSpc>
                <a:spcPct val="125000"/>
              </a:lnSpc>
              <a:buFont typeface="Arial" charset="0"/>
              <a:buChar char="–"/>
            </a:pPr>
            <a:r>
              <a:rPr lang="en-US" sz="2400"/>
              <a:t>14 Hospitals including					 eight Critical Access Hospitals</a:t>
            </a:r>
          </a:p>
          <a:p>
            <a:pPr marL="971550" lvl="1" indent="-514350">
              <a:lnSpc>
                <a:spcPct val="125000"/>
              </a:lnSpc>
              <a:buFont typeface="Arial" charset="0"/>
              <a:buChar char="–"/>
            </a:pPr>
            <a:r>
              <a:rPr lang="en-US" sz="2400"/>
              <a:t> 8 FQHCs</a:t>
            </a:r>
          </a:p>
          <a:p>
            <a:pPr marL="971550" lvl="1" indent="-514350">
              <a:lnSpc>
                <a:spcPct val="125000"/>
              </a:lnSpc>
              <a:buFont typeface="Arial" charset="0"/>
              <a:buChar char="–"/>
            </a:pPr>
            <a:r>
              <a:rPr lang="en-US" sz="2400"/>
              <a:t>14 Rural Clinics</a:t>
            </a:r>
          </a:p>
          <a:p>
            <a:pPr marL="971550" lvl="1" indent="-514350">
              <a:lnSpc>
                <a:spcPct val="125000"/>
              </a:lnSpc>
              <a:buFont typeface="Arial" charset="0"/>
              <a:buChar char="–"/>
            </a:pPr>
            <a:r>
              <a:rPr lang="en-US" sz="2400"/>
              <a:t>11 Free Care Clinics</a:t>
            </a:r>
          </a:p>
          <a:p>
            <a:pPr marL="514350" indent="-514350">
              <a:lnSpc>
                <a:spcPct val="125000"/>
              </a:lnSpc>
              <a:spcAft>
                <a:spcPts val="600"/>
              </a:spcAft>
              <a:buSzPct val="125000"/>
              <a:buFont typeface="Arial" charset="0"/>
              <a:buChar char="•"/>
            </a:pPr>
            <a:r>
              <a:rPr lang="en-US" sz="2800"/>
              <a:t>756 PCP’s currently enrolled in REC program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A9A40B0-FA0B-4A74-A75E-645D225A934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4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15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6"/>
                </a:solidFill>
                <a:latin typeface="Arial Black" charset="0"/>
              </a:rPr>
              <a:t>VITL REC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028700"/>
            <a:ext cx="8377238" cy="446246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buSzPct val="110000"/>
              <a:defRPr/>
            </a:pPr>
            <a:r>
              <a:rPr lang="en-US" sz="4600" dirty="0" smtClean="0">
                <a:latin typeface="Arial" pitchFamily="34" charset="0"/>
                <a:cs typeface="Arial" pitchFamily="34" charset="0"/>
              </a:rPr>
              <a:t>Assisting PCPs to achieve </a:t>
            </a:r>
            <a:r>
              <a:rPr lang="en-US" sz="4600" dirty="0">
                <a:latin typeface="Arial" pitchFamily="34" charset="0"/>
                <a:cs typeface="Arial" pitchFamily="34" charset="0"/>
              </a:rPr>
              <a:t>meaningful use </a:t>
            </a:r>
            <a:endParaRPr lang="en-US" sz="4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en-US" sz="4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4600" dirty="0">
                <a:latin typeface="Arial" pitchFamily="34" charset="0"/>
                <a:cs typeface="Arial" pitchFamily="34" charset="0"/>
              </a:rPr>
              <a:t>providing:</a:t>
            </a:r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Interoperability and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Health Information Exchange</a:t>
            </a:r>
          </a:p>
          <a:p>
            <a:pPr lvl="1" eaLnBrk="1" hangingPunct="1"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Privacy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and Security Guidance</a:t>
            </a:r>
          </a:p>
          <a:p>
            <a:pPr lvl="1" eaLnBrk="1" hangingPunct="1">
              <a:defRPr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Education and Outreach</a:t>
            </a:r>
          </a:p>
          <a:p>
            <a:pPr lvl="1" eaLnBrk="1" hangingPunct="1"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Local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Workforce Support</a:t>
            </a:r>
          </a:p>
          <a:p>
            <a:pPr lvl="1" eaLnBrk="1" hangingPunct="1">
              <a:defRPr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Participation with National Learning Consortium </a:t>
            </a:r>
          </a:p>
          <a:p>
            <a:pPr lvl="1"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Vendor 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Selection and Preferred Vendor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Program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Implementation and Project Management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Support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Practice and Workflow Redesign</a:t>
            </a:r>
          </a:p>
          <a:p>
            <a:pPr lvl="1"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Preparation for Meaningful Use attestation</a:t>
            </a:r>
          </a:p>
          <a:p>
            <a:pPr eaLnBrk="1" hangingPunct="1">
              <a:defRPr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  <a:buSzPct val="110000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7B2742A-4AF8-4C86-AA6A-DDF47920C5EA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5572125"/>
            <a:ext cx="7772400" cy="584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accent2"/>
                </a:solidFill>
              </a:rPr>
              <a:t>Average EHR project duration: 9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“Your Mission, Should You Show Choose”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6550"/>
            <a:ext cx="8229600" cy="4191000"/>
          </a:xfrm>
        </p:spPr>
        <p:txBody>
          <a:bodyPr/>
          <a:lstStyle/>
          <a:p>
            <a:pPr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Implement an EHR in eight weeks</a:t>
            </a:r>
          </a:p>
          <a:p>
            <a:pPr lvl="1" eaLnBrk="1" hangingPunct="1"/>
            <a:r>
              <a:rPr lang="en-US" sz="2200" smtClean="0">
                <a:latin typeface="Arial" charset="0"/>
                <a:ea typeface="ＭＳ Ｐゴシック" pitchFamily="34" charset="-128"/>
                <a:cs typeface="Arial" charset="0"/>
              </a:rPr>
              <a:t>And a Practice Management System !</a:t>
            </a:r>
          </a:p>
          <a:p>
            <a:pPr eaLnBrk="1" hangingPunct="1"/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Background</a:t>
            </a:r>
          </a:p>
          <a:p>
            <a:pPr lvl="1" eaLnBrk="1" hangingPunct="1"/>
            <a:r>
              <a:rPr lang="en-US" sz="2200" smtClean="0">
                <a:latin typeface="Arial" charset="0"/>
                <a:ea typeface="ＭＳ Ｐゴシック" pitchFamily="34" charset="-128"/>
                <a:cs typeface="Arial" charset="0"/>
              </a:rPr>
              <a:t>Solo Practitioner</a:t>
            </a:r>
          </a:p>
          <a:p>
            <a:pPr lvl="1" eaLnBrk="1" hangingPunct="1"/>
            <a:r>
              <a:rPr lang="en-US" sz="2200" smtClean="0">
                <a:latin typeface="Arial" charset="0"/>
                <a:ea typeface="ＭＳ Ｐゴシック" pitchFamily="34" charset="-128"/>
                <a:cs typeface="Arial" charset="0"/>
              </a:rPr>
              <a:t>Newbury, Vermont</a:t>
            </a:r>
          </a:p>
          <a:p>
            <a:pPr lvl="1" eaLnBrk="1" hangingPunct="1"/>
            <a:r>
              <a:rPr lang="en-US" sz="2200" smtClean="0">
                <a:latin typeface="Arial" charset="0"/>
                <a:ea typeface="ＭＳ Ｐゴシック" pitchFamily="34" charset="-128"/>
                <a:cs typeface="Arial" charset="0"/>
              </a:rPr>
              <a:t>Family Medicine with OB/GYN</a:t>
            </a:r>
          </a:p>
          <a:p>
            <a:pPr lvl="1" eaLnBrk="1" hangingPunct="1"/>
            <a:r>
              <a:rPr lang="en-US" sz="2200" smtClean="0">
                <a:latin typeface="Arial" charset="0"/>
                <a:ea typeface="ＭＳ Ｐゴシック" pitchFamily="34" charset="-128"/>
                <a:cs typeface="Arial" charset="0"/>
              </a:rPr>
              <a:t>~1000 patients</a:t>
            </a:r>
          </a:p>
          <a:p>
            <a:pPr lvl="1" eaLnBrk="1" hangingPunct="1"/>
            <a:r>
              <a:rPr lang="en-US" sz="2200" smtClean="0">
                <a:latin typeface="Arial" charset="0"/>
                <a:ea typeface="ＭＳ Ｐゴシック" pitchFamily="34" charset="-128"/>
                <a:cs typeface="Arial" charset="0"/>
              </a:rPr>
              <a:t>April, 2010 – Requested assistance from VITL to implement an EHR</a:t>
            </a:r>
          </a:p>
          <a:p>
            <a:pPr lvl="1" eaLnBrk="1" hangingPunct="1"/>
            <a:r>
              <a:rPr lang="en-US" sz="2200" smtClean="0">
                <a:latin typeface="Arial" charset="0"/>
                <a:ea typeface="ＭＳ Ｐゴシック" pitchFamily="34" charset="-128"/>
                <a:cs typeface="Arial" charset="0"/>
              </a:rPr>
              <a:t>June, 2010 – Leaving existing practice; opening her new practice</a:t>
            </a:r>
          </a:p>
          <a:p>
            <a:pPr algn="ctr" eaLnBrk="1" hangingPunct="1">
              <a:buFontTx/>
              <a:buNone/>
            </a:pPr>
            <a:r>
              <a:rPr lang="en-US" sz="2000" i="1" smtClean="0">
                <a:latin typeface="Arial" charset="0"/>
                <a:ea typeface="ＭＳ Ｐゴシック" pitchFamily="34" charset="-128"/>
                <a:cs typeface="Arial" charset="0"/>
              </a:rPr>
              <a:t>		(renovating facility while implementing EHR &amp; PMS)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7AAFF59-9DE9-4C61-98F5-6F4612A5ECC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ckulczyk.VITL\AppData\Local\Microsoft\Windows\Temporary Internet Files\Content.Outlook\E39V5FFI\Newbury 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ckulczyk.VITL\AppData\Local\Microsoft\Windows\Temporary Internet Files\Content.Outlook\E39V5FFI\Newbury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6"/>
                </a:solidFill>
                <a:latin typeface="Arial Black" charset="0"/>
              </a:rPr>
              <a:t>Optimal Project </a:t>
            </a:r>
            <a:r>
              <a:rPr lang="en-US" sz="3600" dirty="0">
                <a:solidFill>
                  <a:schemeClr val="accent6"/>
                </a:solidFill>
                <a:latin typeface="Arial Black" charset="0"/>
              </a:rPr>
              <a:t>E</a:t>
            </a:r>
            <a:r>
              <a:rPr lang="en-US" sz="3600" dirty="0" smtClean="0">
                <a:solidFill>
                  <a:schemeClr val="accent6"/>
                </a:solidFill>
                <a:latin typeface="Arial Black" charset="0"/>
              </a:rPr>
              <a:t>nvironment</a:t>
            </a:r>
            <a:endParaRPr lang="en-US" sz="3600" dirty="0">
              <a:solidFill>
                <a:schemeClr val="accent6"/>
              </a:solidFill>
              <a:latin typeface="Arial Black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73088" y="1727200"/>
            <a:ext cx="8229600" cy="4191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Adequate time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Adequate funds and resources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Fixed scope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Strong project team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Solid project sponsor / advocate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PMI (or other) structure for success (scope, schedule, budget, etc.)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7F31860-7EFF-4B21-8593-1495DAEAC855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8339</TotalTime>
  <Words>683</Words>
  <Application>Microsoft Office PowerPoint</Application>
  <PresentationFormat>On-screen Show (4:3)</PresentationFormat>
  <Paragraphs>182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ＭＳ Ｐゴシック</vt:lpstr>
      <vt:lpstr>Arial Black</vt:lpstr>
      <vt:lpstr>Times New Roman</vt:lpstr>
      <vt:lpstr>Calibri</vt:lpstr>
      <vt:lpstr>Default Design</vt:lpstr>
      <vt:lpstr>Slide 1</vt:lpstr>
      <vt:lpstr>First, a Little Background</vt:lpstr>
      <vt:lpstr>About VITL</vt:lpstr>
      <vt:lpstr>Who does VITL serve?</vt:lpstr>
      <vt:lpstr>VITL REC Services</vt:lpstr>
      <vt:lpstr>“Your Mission, Should You Show Choose”</vt:lpstr>
      <vt:lpstr>Slide 7</vt:lpstr>
      <vt:lpstr>Slide 8</vt:lpstr>
      <vt:lpstr>Optimal Project Environment</vt:lpstr>
      <vt:lpstr>With Less Than Optimal  Project Environment</vt:lpstr>
      <vt:lpstr>Just In Time  Project Management</vt:lpstr>
      <vt:lpstr>Stage 1 - Scope</vt:lpstr>
      <vt:lpstr>Stage 2 - Control</vt:lpstr>
      <vt:lpstr>Stage 3 - Manage</vt:lpstr>
      <vt:lpstr>Slide 15</vt:lpstr>
      <vt:lpstr>Timeline</vt:lpstr>
      <vt:lpstr>Mission  Accomplished!</vt:lpstr>
      <vt:lpstr>Project Lessons Learned</vt:lpstr>
      <vt:lpstr>Project Lessons Learned (continued)</vt:lpstr>
      <vt:lpstr>Project Lessons Learned (continued)</vt:lpstr>
      <vt:lpstr>What Works</vt:lpstr>
      <vt:lpstr>What Doesn’t Work</vt:lpstr>
      <vt:lpstr>Learning Objective - Lean</vt:lpstr>
      <vt:lpstr>Learning Objective - Critical  to Success</vt:lpstr>
      <vt:lpstr>Learning Objective – Overcome Obstacles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Cochran</dc:creator>
  <cp:lastModifiedBy>Tom K</cp:lastModifiedBy>
  <cp:revision>132</cp:revision>
  <dcterms:created xsi:type="dcterms:W3CDTF">2010-03-07T22:08:50Z</dcterms:created>
  <dcterms:modified xsi:type="dcterms:W3CDTF">2011-10-11T09:06:13Z</dcterms:modified>
</cp:coreProperties>
</file>